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62" r:id="rId3"/>
    <p:sldId id="260" r:id="rId4"/>
    <p:sldId id="258" r:id="rId5"/>
    <p:sldId id="261" r:id="rId6"/>
    <p:sldId id="265" r:id="rId7"/>
    <p:sldId id="266" r:id="rId8"/>
    <p:sldId id="267" r:id="rId9"/>
    <p:sldId id="269" r:id="rId10"/>
    <p:sldId id="270" r:id="rId11"/>
    <p:sldId id="271"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B356D9-7F4C-4FC1-97DD-4DC31E1F3DAD}" type="datetimeFigureOut">
              <a:rPr lang="en-US" smtClean="0"/>
              <a:pPr/>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6B7A4-EC9C-47C8-950A-14DFB019D9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p:spPr>
        <p:txBody>
          <a:bodyPr/>
          <a:lstStyle/>
          <a:p>
            <a:fld id="{05E0C520-D929-4C1E-82B2-D2B7D077879D}" type="slidenum">
              <a:rPr lang="en-US"/>
              <a:pPr/>
              <a:t>10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p>
            <a:fld id="{2CA67BC2-F021-49FB-A06C-57F364367E15}" type="slidenum">
              <a:rPr lang="en-US"/>
              <a:pPr/>
              <a:t>11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CF055-F584-4E18-AE10-54AC8B9D454E}"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68FC-BD13-4D1C-846C-F3644B9AE6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CF055-F584-4E18-AE10-54AC8B9D454E}" type="datetimeFigureOut">
              <a:rPr lang="en-US" smtClean="0"/>
              <a:pPr/>
              <a:t>11/11/2015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D68FC-BD13-4D1C-846C-F3644B9AE6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7"/>
          <p:cNvSpPr>
            <a:spLocks noChangeArrowheads="1" noChangeShapeType="1" noTextEdit="1"/>
          </p:cNvSpPr>
          <p:nvPr/>
        </p:nvSpPr>
        <p:spPr bwMode="auto">
          <a:xfrm>
            <a:off x="357158" y="357166"/>
            <a:ext cx="8043892" cy="5786478"/>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Bodoni MT Black" pitchFamily="18" charset="0"/>
            </a:endParaRPr>
          </a:p>
        </p:txBody>
      </p:sp>
      <p:pic>
        <p:nvPicPr>
          <p:cNvPr id="14342" name="Picture 6" descr="http://bigpictureeducation.com/sites/default/files/styles/gallery_large/public/Cell-division_1.jpg?itok=0p3w8Ec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428596" y="1142985"/>
            <a:ext cx="8429684" cy="5016758"/>
          </a:xfrm>
          <a:prstGeom prst="rect">
            <a:avLst/>
          </a:prstGeom>
        </p:spPr>
        <p:txBody>
          <a:bodyPr wrap="square">
            <a:spAutoFit/>
          </a:bodyPr>
          <a:lstStyle/>
          <a:p>
            <a:pPr algn="ctr"/>
            <a:r>
              <a:rPr lang="en-US" sz="8000" dirty="0" smtClean="0">
                <a:solidFill>
                  <a:schemeClr val="tx2">
                    <a:lumMod val="50000"/>
                  </a:schemeClr>
                </a:solidFill>
                <a:latin typeface="Bodoni MT Black" pitchFamily="18" charset="0"/>
              </a:rPr>
              <a:t>Cell Division in </a:t>
            </a:r>
            <a:endParaRPr lang="ar-IQ" sz="8000" dirty="0" smtClean="0">
              <a:solidFill>
                <a:schemeClr val="tx2">
                  <a:lumMod val="50000"/>
                </a:schemeClr>
              </a:solidFill>
              <a:latin typeface="Bodoni MT Black" pitchFamily="18" charset="0"/>
            </a:endParaRPr>
          </a:p>
          <a:p>
            <a:pPr algn="ctr"/>
            <a:r>
              <a:rPr lang="en-US" sz="8000" dirty="0" smtClean="0">
                <a:solidFill>
                  <a:schemeClr val="tx2">
                    <a:lumMod val="50000"/>
                  </a:schemeClr>
                </a:solidFill>
                <a:latin typeface="Bodoni MT Black" pitchFamily="18" charset="0"/>
              </a:rPr>
              <a:t>the Onion Root </a:t>
            </a:r>
            <a:r>
              <a:rPr lang="en-US" sz="8000" dirty="0" smtClean="0">
                <a:solidFill>
                  <a:schemeClr val="tx2">
                    <a:lumMod val="50000"/>
                  </a:schemeClr>
                </a:solidFill>
                <a:latin typeface="Bodoni MT Black" pitchFamily="18" charset="0"/>
              </a:rPr>
              <a:t>Tip</a:t>
            </a:r>
            <a:endParaRPr lang="ar-IQ" sz="8000" dirty="0" smtClean="0">
              <a:solidFill>
                <a:schemeClr val="tx2">
                  <a:lumMod val="50000"/>
                </a:schemeClr>
              </a:solidFill>
              <a:latin typeface="Bodoni MT Black" pitchFamily="18" charset="0"/>
            </a:endParaRPr>
          </a:p>
          <a:p>
            <a:pPr algn="ctr"/>
            <a:r>
              <a:rPr lang="en-US" sz="8000" kern="10" dirty="0" smtClean="0">
                <a:ln w="12700">
                  <a:solidFill>
                    <a:srgbClr val="EAEAEA"/>
                  </a:solidFill>
                  <a:round/>
                  <a:headEnd/>
                  <a:tailEnd/>
                </a:ln>
                <a:solidFill>
                  <a:schemeClr val="tx2">
                    <a:lumMod val="50000"/>
                  </a:schemeClr>
                </a:solidFill>
                <a:latin typeface="Bodoni MT Black" pitchFamily="18" charset="0"/>
              </a:rPr>
              <a:t>(Lab 5)</a:t>
            </a:r>
            <a:endParaRPr lang="en-US" sz="8000" kern="10" dirty="0">
              <a:ln w="12700">
                <a:solidFill>
                  <a:srgbClr val="EAEAEA"/>
                </a:solidFill>
                <a:round/>
                <a:headEnd/>
                <a:tailEnd/>
              </a:ln>
              <a:solidFill>
                <a:schemeClr val="tx2">
                  <a:lumMod val="50000"/>
                </a:schemeClr>
              </a:solidFill>
              <a:latin typeface="Bodoni MT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0" y="285728"/>
            <a:ext cx="8229600" cy="417512"/>
          </a:xfrm>
        </p:spPr>
        <p:txBody>
          <a:bodyPr>
            <a:noAutofit/>
          </a:bodyPr>
          <a:lstStyle/>
          <a:p>
            <a:pPr eaLnBrk="1" hangingPunct="1"/>
            <a:r>
              <a:rPr lang="en-US" sz="3600" b="1" u="sng" dirty="0" smtClean="0">
                <a:solidFill>
                  <a:schemeClr val="folHlink"/>
                </a:solidFill>
                <a:latin typeface="Times New Roman" pitchFamily="18" charset="0"/>
                <a:cs typeface="Times New Roman" pitchFamily="18" charset="0"/>
              </a:rPr>
              <a:t>Procedure </a:t>
            </a:r>
            <a:r>
              <a:rPr lang="en-US" sz="3600" b="1" u="sng" dirty="0" smtClean="0">
                <a:latin typeface="Times New Roman" pitchFamily="18" charset="0"/>
                <a:cs typeface="Times New Roman" pitchFamily="18" charset="0"/>
              </a:rPr>
              <a:t/>
            </a:r>
            <a:br>
              <a:rPr lang="en-US" sz="3600" b="1" u="sng" dirty="0" smtClean="0">
                <a:latin typeface="Times New Roman" pitchFamily="18" charset="0"/>
                <a:cs typeface="Times New Roman" pitchFamily="18" charset="0"/>
              </a:rPr>
            </a:br>
            <a:endParaRPr lang="en-US" sz="3600" b="1" u="sng" dirty="0" smtClean="0">
              <a:latin typeface="Times New Roman" pitchFamily="18" charset="0"/>
              <a:cs typeface="Times New Roman" pitchFamily="18" charset="0"/>
            </a:endParaRPr>
          </a:p>
        </p:txBody>
      </p:sp>
      <p:sp>
        <p:nvSpPr>
          <p:cNvPr id="11267" name="Rectangle 1027"/>
          <p:cNvSpPr>
            <a:spLocks noGrp="1" noChangeArrowheads="1"/>
          </p:cNvSpPr>
          <p:nvPr>
            <p:ph type="body" idx="1"/>
          </p:nvPr>
        </p:nvSpPr>
        <p:spPr>
          <a:xfrm>
            <a:off x="214281" y="620713"/>
            <a:ext cx="5643603" cy="5903912"/>
          </a:xfrm>
        </p:spPr>
        <p:txBody>
          <a:bodyPr>
            <a:normAutofit/>
          </a:bodyPr>
          <a:lstStyle/>
          <a:p>
            <a:pPr marL="990600" lvl="1" indent="-533400" eaLnBrk="1" hangingPunct="1">
              <a:lnSpc>
                <a:spcPct val="90000"/>
              </a:lnSpc>
              <a:buFontTx/>
              <a:buAutoNum type="arabicPeriod"/>
            </a:pPr>
            <a:r>
              <a:rPr lang="en-US" sz="2100" dirty="0" smtClean="0">
                <a:latin typeface="Times New Roman" pitchFamily="18" charset="0"/>
                <a:cs typeface="Times New Roman" pitchFamily="18" charset="0"/>
              </a:rPr>
              <a:t>Submerge the base of an onion in water at a constant temperature to grown roots for 48 hours.</a:t>
            </a:r>
          </a:p>
          <a:p>
            <a:pPr marL="990600" lvl="1" indent="-533400" eaLnBrk="1" hangingPunct="1">
              <a:lnSpc>
                <a:spcPct val="90000"/>
              </a:lnSpc>
              <a:buFontTx/>
              <a:buAutoNum type="arabicPeriod"/>
            </a:pPr>
            <a:endParaRPr lang="en-US" sz="2100" dirty="0" smtClean="0">
              <a:latin typeface="Times New Roman" pitchFamily="18" charset="0"/>
              <a:cs typeface="Times New Roman" pitchFamily="18" charset="0"/>
            </a:endParaRPr>
          </a:p>
          <a:p>
            <a:pPr marL="990600" lvl="1" indent="-533400" eaLnBrk="1" hangingPunct="1">
              <a:lnSpc>
                <a:spcPct val="90000"/>
              </a:lnSpc>
              <a:buFontTx/>
              <a:buAutoNum type="arabicPeriod"/>
            </a:pPr>
            <a:r>
              <a:rPr lang="en-US" sz="2100" dirty="0" smtClean="0">
                <a:latin typeface="Times New Roman" pitchFamily="18" charset="0"/>
                <a:cs typeface="Times New Roman" pitchFamily="18" charset="0"/>
              </a:rPr>
              <a:t>Obtain an onion root and cut off the bottom 1 or 2 mm of the root tip and place it on a Slide. </a:t>
            </a:r>
          </a:p>
          <a:p>
            <a:pPr marL="1371600" lvl="2" indent="-457200" eaLnBrk="1" hangingPunct="1">
              <a:lnSpc>
                <a:spcPct val="90000"/>
              </a:lnSpc>
              <a:buFontTx/>
              <a:buNone/>
            </a:pPr>
            <a:endParaRPr lang="en-US" sz="2100" dirty="0" smtClean="0">
              <a:latin typeface="Times New Roman" pitchFamily="18" charset="0"/>
              <a:cs typeface="Times New Roman" pitchFamily="18" charset="0"/>
            </a:endParaRPr>
          </a:p>
          <a:p>
            <a:pPr marL="990600" lvl="1" indent="-533400" eaLnBrk="1" hangingPunct="1">
              <a:lnSpc>
                <a:spcPct val="90000"/>
              </a:lnSpc>
              <a:buFontTx/>
              <a:buAutoNum type="arabicPeriod"/>
            </a:pPr>
            <a:r>
              <a:rPr lang="en-US" sz="2100" dirty="0" smtClean="0">
                <a:latin typeface="Times New Roman" pitchFamily="18" charset="0"/>
                <a:cs typeface="Times New Roman" pitchFamily="18" charset="0"/>
              </a:rPr>
              <a:t> Add a very small drop of 1M HCL acid to the root tip on the slide and let it sit for 4 min.</a:t>
            </a:r>
          </a:p>
          <a:p>
            <a:pPr marL="990600" lvl="1" indent="-533400" eaLnBrk="1" hangingPunct="1">
              <a:lnSpc>
                <a:spcPct val="90000"/>
              </a:lnSpc>
              <a:buFontTx/>
              <a:buNone/>
            </a:pPr>
            <a:r>
              <a:rPr lang="en-US" sz="2100" dirty="0" smtClean="0">
                <a:latin typeface="Times New Roman" pitchFamily="18" charset="0"/>
                <a:cs typeface="Times New Roman" pitchFamily="18" charset="0"/>
              </a:rPr>
              <a:t> </a:t>
            </a:r>
          </a:p>
          <a:p>
            <a:pPr marL="990600" lvl="1" indent="-533400" eaLnBrk="1" hangingPunct="1">
              <a:lnSpc>
                <a:spcPct val="90000"/>
              </a:lnSpc>
              <a:buFontTx/>
              <a:buAutoNum type="arabicPeriod" startAt="4"/>
            </a:pPr>
            <a:r>
              <a:rPr lang="en-US" sz="2100" dirty="0" smtClean="0">
                <a:latin typeface="Times New Roman" pitchFamily="18" charset="0"/>
                <a:cs typeface="Times New Roman" pitchFamily="18" charset="0"/>
              </a:rPr>
              <a:t>Using a paper to  soak the HCL away from the root tip. </a:t>
            </a:r>
          </a:p>
          <a:p>
            <a:pPr marL="990600" lvl="1" indent="-533400" eaLnBrk="1" hangingPunct="1">
              <a:lnSpc>
                <a:spcPct val="90000"/>
              </a:lnSpc>
              <a:buFontTx/>
              <a:buAutoNum type="arabicPeriod" startAt="4"/>
            </a:pPr>
            <a:endParaRPr lang="en-US" sz="2100" dirty="0" smtClean="0">
              <a:latin typeface="Times New Roman" pitchFamily="18" charset="0"/>
              <a:cs typeface="Times New Roman" pitchFamily="18" charset="0"/>
            </a:endParaRPr>
          </a:p>
          <a:p>
            <a:pPr marL="990600" lvl="1" indent="-533400" eaLnBrk="1" hangingPunct="1">
              <a:lnSpc>
                <a:spcPct val="90000"/>
              </a:lnSpc>
              <a:buFontTx/>
              <a:buAutoNum type="arabicPeriod" startAt="4"/>
            </a:pPr>
            <a:r>
              <a:rPr lang="en-US" sz="2100" dirty="0" smtClean="0">
                <a:latin typeface="Times New Roman" pitchFamily="18" charset="0"/>
                <a:cs typeface="Times New Roman" pitchFamily="18" charset="0"/>
              </a:rPr>
              <a:t>Cover the root tip with a drop staining solution and let stand for 2 minutes. </a:t>
            </a:r>
          </a:p>
          <a:p>
            <a:pPr marL="990600" lvl="1" indent="-533400" eaLnBrk="1" hangingPunct="1">
              <a:lnSpc>
                <a:spcPct val="90000"/>
              </a:lnSpc>
              <a:buFontTx/>
              <a:buAutoNum type="arabicPeriod"/>
            </a:pPr>
            <a:endParaRPr lang="en-US" sz="2100" dirty="0" smtClean="0">
              <a:latin typeface="Times New Roman" pitchFamily="18" charset="0"/>
              <a:cs typeface="Times New Roman" pitchFamily="18" charset="0"/>
            </a:endParaRPr>
          </a:p>
          <a:p>
            <a:pPr marL="609600" indent="-609600" eaLnBrk="1" hangingPunct="1">
              <a:lnSpc>
                <a:spcPct val="90000"/>
              </a:lnSpc>
              <a:buFontTx/>
              <a:buAutoNum type="arabicPeriod"/>
            </a:pPr>
            <a:endParaRPr lang="en-US" sz="2100" dirty="0" smtClean="0">
              <a:latin typeface="Times New Roman" pitchFamily="18" charset="0"/>
              <a:cs typeface="Times New Roman" pitchFamily="18" charset="0"/>
            </a:endParaRPr>
          </a:p>
        </p:txBody>
      </p:sp>
      <p:pic>
        <p:nvPicPr>
          <p:cNvPr id="11268" name="Picture 1030" descr="onion"/>
          <p:cNvPicPr>
            <a:picLocks noChangeAspect="1" noChangeArrowheads="1"/>
          </p:cNvPicPr>
          <p:nvPr/>
        </p:nvPicPr>
        <p:blipFill>
          <a:blip r:embed="rId3"/>
          <a:srcRect l="12099" r="12099" b="6267"/>
          <a:stretch>
            <a:fillRect/>
          </a:stretch>
        </p:blipFill>
        <p:spPr bwMode="auto">
          <a:xfrm>
            <a:off x="7223125" y="188913"/>
            <a:ext cx="1920875" cy="2305050"/>
          </a:xfrm>
          <a:prstGeom prst="rect">
            <a:avLst/>
          </a:prstGeom>
          <a:noFill/>
          <a:ln w="9525">
            <a:noFill/>
            <a:miter lim="800000"/>
            <a:headEnd/>
            <a:tailEnd/>
          </a:ln>
        </p:spPr>
      </p:pic>
      <p:pic>
        <p:nvPicPr>
          <p:cNvPr id="11269" name="Picture 1032" descr="image02"/>
          <p:cNvPicPr>
            <a:picLocks noChangeAspect="1" noChangeArrowheads="1"/>
          </p:cNvPicPr>
          <p:nvPr/>
        </p:nvPicPr>
        <p:blipFill>
          <a:blip r:embed="rId4"/>
          <a:srcRect l="8569" r="5734" b="12531"/>
          <a:stretch>
            <a:fillRect/>
          </a:stretch>
        </p:blipFill>
        <p:spPr bwMode="auto">
          <a:xfrm>
            <a:off x="6084888" y="2205038"/>
            <a:ext cx="2374900" cy="1901825"/>
          </a:xfrm>
          <a:prstGeom prst="rect">
            <a:avLst/>
          </a:prstGeom>
          <a:noFill/>
          <a:ln w="9525">
            <a:noFill/>
            <a:miter lim="800000"/>
            <a:headEnd/>
            <a:tailEnd/>
          </a:ln>
        </p:spPr>
      </p:pic>
      <p:pic>
        <p:nvPicPr>
          <p:cNvPr id="11270" name="Picture 1034" descr="image04"/>
          <p:cNvPicPr>
            <a:picLocks noChangeAspect="1" noChangeArrowheads="1"/>
          </p:cNvPicPr>
          <p:nvPr/>
        </p:nvPicPr>
        <p:blipFill>
          <a:blip r:embed="rId5"/>
          <a:srcRect t="4431" r="12079" b="3853"/>
          <a:stretch>
            <a:fillRect/>
          </a:stretch>
        </p:blipFill>
        <p:spPr bwMode="auto">
          <a:xfrm>
            <a:off x="7067550" y="3789363"/>
            <a:ext cx="2076450" cy="1719262"/>
          </a:xfrm>
          <a:prstGeom prst="rect">
            <a:avLst/>
          </a:prstGeom>
          <a:noFill/>
          <a:ln w="9525">
            <a:noFill/>
            <a:miter lim="800000"/>
            <a:headEnd/>
            <a:tailEnd/>
          </a:ln>
        </p:spPr>
      </p:pic>
      <p:pic>
        <p:nvPicPr>
          <p:cNvPr id="11271" name="Picture 1036" descr="image06"/>
          <p:cNvPicPr>
            <a:picLocks noChangeAspect="1" noChangeArrowheads="1"/>
          </p:cNvPicPr>
          <p:nvPr/>
        </p:nvPicPr>
        <p:blipFill>
          <a:blip r:embed="rId6"/>
          <a:srcRect l="10008" r="27998" b="27975"/>
          <a:stretch>
            <a:fillRect/>
          </a:stretch>
        </p:blipFill>
        <p:spPr bwMode="auto">
          <a:xfrm>
            <a:off x="5724525" y="5129213"/>
            <a:ext cx="2232025" cy="172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sz="3600" u="sng" smtClean="0">
                <a:solidFill>
                  <a:schemeClr val="folHlink"/>
                </a:solidFill>
              </a:rPr>
              <a:t>Procedure</a:t>
            </a:r>
            <a:endParaRPr lang="en-US" sz="3600" u="sng" smtClean="0"/>
          </a:p>
        </p:txBody>
      </p:sp>
      <p:sp>
        <p:nvSpPr>
          <p:cNvPr id="12291" name="Rectangle 3"/>
          <p:cNvSpPr>
            <a:spLocks noGrp="1" noChangeArrowheads="1"/>
          </p:cNvSpPr>
          <p:nvPr>
            <p:ph type="body" idx="1"/>
          </p:nvPr>
        </p:nvSpPr>
        <p:spPr>
          <a:xfrm>
            <a:off x="0" y="914400"/>
            <a:ext cx="6840538" cy="5373688"/>
          </a:xfrm>
        </p:spPr>
        <p:txBody>
          <a:bodyPr/>
          <a:lstStyle/>
          <a:p>
            <a:pPr marL="990600" lvl="1" indent="-533400" eaLnBrk="1" hangingPunct="1">
              <a:lnSpc>
                <a:spcPct val="90000"/>
              </a:lnSpc>
              <a:buFontTx/>
              <a:buAutoNum type="arabicPeriod" startAt="6"/>
            </a:pPr>
            <a:r>
              <a:rPr lang="en-US" sz="2100" dirty="0" smtClean="0">
                <a:latin typeface="Times New Roman" pitchFamily="18" charset="0"/>
                <a:cs typeface="Times New Roman" pitchFamily="18" charset="0"/>
              </a:rPr>
              <a:t>Remove </a:t>
            </a:r>
            <a:r>
              <a:rPr lang="en-US" sz="2100" smtClean="0">
                <a:latin typeface="Times New Roman" pitchFamily="18" charset="0"/>
                <a:cs typeface="Times New Roman" pitchFamily="18" charset="0"/>
              </a:rPr>
              <a:t>excess stain. </a:t>
            </a:r>
            <a:r>
              <a:rPr lang="en-US" sz="2100" dirty="0" smtClean="0">
                <a:latin typeface="Times New Roman" pitchFamily="18" charset="0"/>
                <a:cs typeface="Times New Roman" pitchFamily="18" charset="0"/>
              </a:rPr>
              <a:t>Add one drop of water and gently lay a cover</a:t>
            </a:r>
            <a:r>
              <a:rPr lang="ar-IQ" sz="21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slip over the root tip. </a:t>
            </a:r>
          </a:p>
          <a:p>
            <a:pPr marL="990600" lvl="1" indent="-533400" eaLnBrk="1" hangingPunct="1">
              <a:lnSpc>
                <a:spcPct val="90000"/>
              </a:lnSpc>
              <a:buFontTx/>
              <a:buAutoNum type="arabicPeriod" startAt="6"/>
            </a:pPr>
            <a:endParaRPr lang="en-US" sz="2100" dirty="0" smtClean="0">
              <a:latin typeface="Times New Roman" pitchFamily="18" charset="0"/>
              <a:cs typeface="Times New Roman" pitchFamily="18" charset="0"/>
            </a:endParaRPr>
          </a:p>
          <a:p>
            <a:pPr marL="990600" lvl="1" indent="-533400" eaLnBrk="1" hangingPunct="1">
              <a:lnSpc>
                <a:spcPct val="90000"/>
              </a:lnSpc>
              <a:buFontTx/>
              <a:buAutoNum type="arabicPeriod" startAt="6"/>
            </a:pPr>
            <a:r>
              <a:rPr lang="en-US" sz="2100" dirty="0" smtClean="0">
                <a:latin typeface="Times New Roman" pitchFamily="18" charset="0"/>
                <a:cs typeface="Times New Roman" pitchFamily="18" charset="0"/>
              </a:rPr>
              <a:t>Using a pencil eraser, carefully apply pressure to the cover</a:t>
            </a:r>
            <a:r>
              <a:rPr lang="ar-IQ" sz="21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slip area to squash and spread the root tip tissue.</a:t>
            </a:r>
          </a:p>
          <a:p>
            <a:pPr marL="990600" lvl="1" indent="-533400" eaLnBrk="1" hangingPunct="1">
              <a:lnSpc>
                <a:spcPct val="90000"/>
              </a:lnSpc>
              <a:buFontTx/>
              <a:buAutoNum type="arabicPeriod" startAt="6"/>
            </a:pPr>
            <a:endParaRPr lang="en-US" sz="2100" dirty="0" smtClean="0">
              <a:latin typeface="Times New Roman" pitchFamily="18" charset="0"/>
              <a:cs typeface="Times New Roman" pitchFamily="18" charset="0"/>
            </a:endParaRPr>
          </a:p>
          <a:p>
            <a:pPr marL="990600" lvl="1" indent="-533400" eaLnBrk="1" hangingPunct="1">
              <a:lnSpc>
                <a:spcPct val="90000"/>
              </a:lnSpc>
              <a:buFontTx/>
              <a:buAutoNum type="arabicPeriod" startAt="6"/>
            </a:pPr>
            <a:r>
              <a:rPr lang="en-US" sz="2100" dirty="0" smtClean="0">
                <a:latin typeface="Times New Roman" pitchFamily="18" charset="0"/>
                <a:cs typeface="Times New Roman" pitchFamily="18" charset="0"/>
              </a:rPr>
              <a:t>Use the low power objective on your microscope to look for thin layers of cells and then use the 40X power objective to observe mitotic stages in individual cells.</a:t>
            </a:r>
          </a:p>
          <a:p>
            <a:pPr marL="990600" lvl="1" indent="-533400" eaLnBrk="1" hangingPunct="1">
              <a:lnSpc>
                <a:spcPct val="90000"/>
              </a:lnSpc>
              <a:buFontTx/>
              <a:buAutoNum type="arabicPeriod" startAt="6"/>
            </a:pPr>
            <a:endParaRPr lang="en-US" sz="2100" dirty="0" smtClean="0">
              <a:latin typeface="Times New Roman" pitchFamily="18" charset="0"/>
              <a:cs typeface="Times New Roman" pitchFamily="18" charset="0"/>
            </a:endParaRPr>
          </a:p>
          <a:p>
            <a:pPr marL="990600" lvl="1" indent="-533400" eaLnBrk="1" hangingPunct="1">
              <a:lnSpc>
                <a:spcPct val="90000"/>
              </a:lnSpc>
              <a:buFontTx/>
              <a:buAutoNum type="arabicPeriod" startAt="6"/>
            </a:pPr>
            <a:r>
              <a:rPr lang="en-US" sz="2100" dirty="0" smtClean="0">
                <a:latin typeface="Times New Roman" pitchFamily="18" charset="0"/>
                <a:cs typeface="Times New Roman" pitchFamily="18" charset="0"/>
              </a:rPr>
              <a:t>Identify chromosomes at the various stages of mitosis in the water treated root tips. Make sketches of the stages observed. </a:t>
            </a:r>
          </a:p>
          <a:p>
            <a:pPr marL="990600" lvl="1" indent="-533400" eaLnBrk="1" hangingPunct="1">
              <a:lnSpc>
                <a:spcPct val="90000"/>
              </a:lnSpc>
              <a:buFontTx/>
              <a:buNone/>
            </a:pPr>
            <a:endParaRPr lang="en-US" sz="2100" dirty="0" smtClean="0"/>
          </a:p>
        </p:txBody>
      </p:sp>
      <p:pic>
        <p:nvPicPr>
          <p:cNvPr id="12292" name="Picture 5" descr="image08"/>
          <p:cNvPicPr>
            <a:picLocks noChangeAspect="1" noChangeArrowheads="1"/>
          </p:cNvPicPr>
          <p:nvPr/>
        </p:nvPicPr>
        <p:blipFill>
          <a:blip r:embed="rId3"/>
          <a:srcRect r="11211"/>
          <a:stretch>
            <a:fillRect/>
          </a:stretch>
        </p:blipFill>
        <p:spPr bwMode="auto">
          <a:xfrm>
            <a:off x="6588125" y="1989138"/>
            <a:ext cx="2376488" cy="1714500"/>
          </a:xfrm>
          <a:prstGeom prst="rect">
            <a:avLst/>
          </a:prstGeom>
          <a:noFill/>
          <a:ln w="9525">
            <a:noFill/>
            <a:miter lim="800000"/>
            <a:headEnd/>
            <a:tailEnd/>
          </a:ln>
        </p:spPr>
      </p:pic>
      <p:pic>
        <p:nvPicPr>
          <p:cNvPr id="12293" name="Picture 7" descr="image09"/>
          <p:cNvPicPr>
            <a:picLocks noChangeAspect="1" noChangeArrowheads="1"/>
          </p:cNvPicPr>
          <p:nvPr/>
        </p:nvPicPr>
        <p:blipFill>
          <a:blip r:embed="rId4"/>
          <a:srcRect l="14021" r="25000"/>
          <a:stretch>
            <a:fillRect/>
          </a:stretch>
        </p:blipFill>
        <p:spPr bwMode="auto">
          <a:xfrm>
            <a:off x="6948488" y="3860800"/>
            <a:ext cx="2195512"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D:\media\S0\S02_23a.gif"/>
          <p:cNvPicPr>
            <a:picLocks noChangeAspect="1" noChangeArrowheads="1"/>
          </p:cNvPicPr>
          <p:nvPr/>
        </p:nvPicPr>
        <p:blipFill>
          <a:blip r:embed="rId2"/>
          <a:srcRect/>
          <a:stretch>
            <a:fillRect/>
          </a:stretch>
        </p:blipFill>
        <p:spPr bwMode="auto">
          <a:xfrm>
            <a:off x="0" y="0"/>
            <a:ext cx="8839200" cy="67722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Phases of the Cell Cycle</a:t>
            </a:r>
          </a:p>
        </p:txBody>
      </p:sp>
      <p:sp>
        <p:nvSpPr>
          <p:cNvPr id="4099" name="Rectangle 3"/>
          <p:cNvSpPr>
            <a:spLocks noGrp="1" noChangeArrowheads="1"/>
          </p:cNvSpPr>
          <p:nvPr>
            <p:ph type="body" idx="1"/>
          </p:nvPr>
        </p:nvSpPr>
        <p:spPr>
          <a:xfrm>
            <a:off x="304800" y="1143000"/>
            <a:ext cx="8610600" cy="3160713"/>
          </a:xfrm>
        </p:spPr>
        <p:txBody>
          <a:bodyPr>
            <a:normAutofit/>
          </a:bodyPr>
          <a:lstStyle/>
          <a:p>
            <a:pPr eaLnBrk="1" hangingPunct="1"/>
            <a:r>
              <a:rPr lang="en-US" sz="2400" dirty="0" smtClean="0">
                <a:latin typeface="Times New Roman" pitchFamily="18" charset="0"/>
                <a:cs typeface="Times New Roman" pitchFamily="18" charset="0"/>
              </a:rPr>
              <a:t>The cell cycle consists of</a:t>
            </a:r>
          </a:p>
          <a:p>
            <a:pPr lvl="1" eaLnBrk="1" hangingPunct="1"/>
            <a:r>
              <a:rPr lang="en-US" sz="2400" dirty="0" err="1" smtClean="0">
                <a:latin typeface="Times New Roman" pitchFamily="18" charset="0"/>
                <a:cs typeface="Times New Roman" pitchFamily="18" charset="0"/>
              </a:rPr>
              <a:t>Interphase</a:t>
            </a:r>
            <a:r>
              <a:rPr lang="en-US" sz="2400" dirty="0" smtClean="0">
                <a:latin typeface="Times New Roman" pitchFamily="18" charset="0"/>
                <a:cs typeface="Times New Roman" pitchFamily="18" charset="0"/>
              </a:rPr>
              <a:t> – normal cell activity</a:t>
            </a:r>
          </a:p>
          <a:p>
            <a:pPr lvl="1" eaLnBrk="1" hangingPunct="1"/>
            <a:r>
              <a:rPr lang="en-US" sz="2400" dirty="0" smtClean="0">
                <a:latin typeface="Times New Roman" pitchFamily="18" charset="0"/>
                <a:cs typeface="Times New Roman" pitchFamily="18" charset="0"/>
              </a:rPr>
              <a:t>cell division</a:t>
            </a:r>
          </a:p>
          <a:p>
            <a:pPr lvl="1" eaLnBrk="1" hangingPunct="1"/>
            <a:endParaRPr lang="en-US" sz="2400" dirty="0" smtClean="0">
              <a:latin typeface="Times New Roman" pitchFamily="18" charset="0"/>
              <a:cs typeface="Times New Roman" pitchFamily="18" charset="0"/>
            </a:endParaRPr>
          </a:p>
        </p:txBody>
      </p:sp>
      <p:pic>
        <p:nvPicPr>
          <p:cNvPr id="4100" name="Picture 5"/>
          <p:cNvPicPr>
            <a:picLocks noChangeAspect="1" noChangeArrowheads="1"/>
          </p:cNvPicPr>
          <p:nvPr/>
        </p:nvPicPr>
        <p:blipFill>
          <a:blip r:embed="rId2"/>
          <a:srcRect/>
          <a:stretch>
            <a:fillRect/>
          </a:stretch>
        </p:blipFill>
        <p:spPr bwMode="auto">
          <a:xfrm>
            <a:off x="2590800" y="2620963"/>
            <a:ext cx="5486400" cy="3703637"/>
          </a:xfrm>
          <a:prstGeom prst="rect">
            <a:avLst/>
          </a:prstGeom>
          <a:noFill/>
          <a:ln w="9525">
            <a:noFill/>
            <a:miter lim="800000"/>
            <a:headEnd/>
            <a:tailEnd/>
          </a:ln>
        </p:spPr>
      </p:pic>
      <p:sp>
        <p:nvSpPr>
          <p:cNvPr id="4101" name="Text Box 6"/>
          <p:cNvSpPr txBox="1">
            <a:spLocks noChangeArrowheads="1"/>
          </p:cNvSpPr>
          <p:nvPr/>
        </p:nvSpPr>
        <p:spPr bwMode="auto">
          <a:xfrm>
            <a:off x="4706938" y="2606675"/>
            <a:ext cx="1503617" cy="339196"/>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r>
              <a:rPr kumimoji="1" lang="en-US" sz="1600" b="1" dirty="0">
                <a:latin typeface="Arial" charset="0"/>
              </a:rPr>
              <a:t>INTERPHASE</a:t>
            </a:r>
          </a:p>
        </p:txBody>
      </p:sp>
      <p:sp>
        <p:nvSpPr>
          <p:cNvPr id="4102" name="Text Box 7"/>
          <p:cNvSpPr txBox="1">
            <a:spLocks noChangeArrowheads="1"/>
          </p:cNvSpPr>
          <p:nvPr/>
        </p:nvSpPr>
        <p:spPr bwMode="auto">
          <a:xfrm>
            <a:off x="4141788" y="3471863"/>
            <a:ext cx="905697" cy="708528"/>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r>
              <a:rPr kumimoji="1" lang="en-US" sz="1600" b="1" dirty="0">
                <a:latin typeface="Arial" charset="0"/>
              </a:rPr>
              <a:t>Growth</a:t>
            </a:r>
          </a:p>
          <a:p>
            <a:pPr algn="ctr" eaLnBrk="0" hangingPunct="0">
              <a:spcBef>
                <a:spcPct val="50000"/>
              </a:spcBef>
            </a:pPr>
            <a:r>
              <a:rPr kumimoji="1" lang="en-US" sz="1600" b="1" dirty="0">
                <a:latin typeface="Arial" charset="0"/>
              </a:rPr>
              <a:t>G </a:t>
            </a:r>
            <a:r>
              <a:rPr kumimoji="1" lang="en-US" sz="1600" b="1" baseline="-25000" dirty="0">
                <a:latin typeface="Arial" charset="0"/>
              </a:rPr>
              <a:t>1</a:t>
            </a:r>
            <a:endParaRPr kumimoji="1" lang="en-US" b="1" dirty="0">
              <a:latin typeface="Arial" charset="0"/>
            </a:endParaRPr>
          </a:p>
        </p:txBody>
      </p:sp>
      <p:sp>
        <p:nvSpPr>
          <p:cNvPr id="4103" name="Text Box 8"/>
          <p:cNvSpPr txBox="1">
            <a:spLocks noChangeArrowheads="1"/>
          </p:cNvSpPr>
          <p:nvPr/>
        </p:nvSpPr>
        <p:spPr bwMode="auto">
          <a:xfrm>
            <a:off x="5572132" y="3071810"/>
            <a:ext cx="1762084" cy="1077860"/>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endParaRPr kumimoji="1" lang="en-US" sz="1600" dirty="0">
              <a:latin typeface="Arial" charset="0"/>
            </a:endParaRPr>
          </a:p>
          <a:p>
            <a:pPr algn="ctr" eaLnBrk="0" hangingPunct="0">
              <a:spcBef>
                <a:spcPct val="50000"/>
              </a:spcBef>
            </a:pPr>
            <a:r>
              <a:rPr kumimoji="1" lang="en-US" sz="1600" b="1" dirty="0" smtClean="0">
                <a:latin typeface="Arial" charset="0"/>
              </a:rPr>
              <a:t>S phase </a:t>
            </a:r>
          </a:p>
          <a:p>
            <a:pPr algn="ctr" eaLnBrk="0" hangingPunct="0">
              <a:spcBef>
                <a:spcPct val="50000"/>
              </a:spcBef>
            </a:pPr>
            <a:r>
              <a:rPr kumimoji="1" lang="en-US" sz="1600" dirty="0" smtClean="0">
                <a:latin typeface="Arial" charset="0"/>
              </a:rPr>
              <a:t>(</a:t>
            </a:r>
            <a:r>
              <a:rPr kumimoji="1" lang="en-US" sz="1600" b="1" dirty="0" smtClean="0">
                <a:latin typeface="Arial" charset="0"/>
              </a:rPr>
              <a:t>DNA </a:t>
            </a:r>
            <a:r>
              <a:rPr kumimoji="1" lang="en-US" sz="1600" b="1" dirty="0">
                <a:latin typeface="Arial" charset="0"/>
              </a:rPr>
              <a:t>synthesis)</a:t>
            </a:r>
            <a:endParaRPr kumimoji="1" lang="en-US" b="1" dirty="0">
              <a:latin typeface="Arial" charset="0"/>
            </a:endParaRPr>
          </a:p>
        </p:txBody>
      </p:sp>
      <p:sp>
        <p:nvSpPr>
          <p:cNvPr id="4104" name="Text Box 9"/>
          <p:cNvSpPr txBox="1">
            <a:spLocks noChangeArrowheads="1"/>
          </p:cNvSpPr>
          <p:nvPr/>
        </p:nvSpPr>
        <p:spPr bwMode="auto">
          <a:xfrm>
            <a:off x="5167313" y="4465638"/>
            <a:ext cx="963405" cy="708528"/>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r>
              <a:rPr kumimoji="1" lang="en-US" sz="1600" b="1" dirty="0">
                <a:latin typeface="Arial" charset="0"/>
              </a:rPr>
              <a:t>Growth </a:t>
            </a:r>
          </a:p>
          <a:p>
            <a:pPr algn="ctr" eaLnBrk="0" hangingPunct="0">
              <a:spcBef>
                <a:spcPct val="50000"/>
              </a:spcBef>
            </a:pPr>
            <a:r>
              <a:rPr kumimoji="1" lang="en-US" sz="1600" b="1" dirty="0">
                <a:latin typeface="Arial" charset="0"/>
              </a:rPr>
              <a:t>G</a:t>
            </a:r>
            <a:r>
              <a:rPr kumimoji="1" lang="en-US" sz="1600" b="1" baseline="-25000" dirty="0">
                <a:latin typeface="Arial" charset="0"/>
              </a:rPr>
              <a:t>2</a:t>
            </a:r>
            <a:endParaRPr kumimoji="1" lang="en-US" b="1" dirty="0">
              <a:latin typeface="Arial" charset="0"/>
            </a:endParaRPr>
          </a:p>
        </p:txBody>
      </p:sp>
      <p:sp>
        <p:nvSpPr>
          <p:cNvPr id="4105" name="Text Box 11"/>
          <p:cNvSpPr txBox="1">
            <a:spLocks noChangeArrowheads="1"/>
          </p:cNvSpPr>
          <p:nvPr/>
        </p:nvSpPr>
        <p:spPr bwMode="auto">
          <a:xfrm rot="-3136025">
            <a:off x="3832509" y="4788959"/>
            <a:ext cx="1418658" cy="339196"/>
          </a:xfrm>
          <a:prstGeom prst="rect">
            <a:avLst/>
          </a:prstGeom>
          <a:noFill/>
          <a:ln w="34925">
            <a:noFill/>
            <a:miter lim="800000"/>
            <a:headEnd/>
            <a:tailEnd/>
          </a:ln>
        </p:spPr>
        <p:txBody>
          <a:bodyPr wrap="none" lIns="92075" tIns="46038" rIns="92075" bIns="46038" anchor="ctr">
            <a:spAutoFit/>
          </a:bodyPr>
          <a:lstStyle/>
          <a:p>
            <a:pPr eaLnBrk="0" hangingPunct="0">
              <a:spcBef>
                <a:spcPct val="50000"/>
              </a:spcBef>
            </a:pPr>
            <a:r>
              <a:rPr kumimoji="1" lang="en-US" sz="1600" b="1" dirty="0">
                <a:latin typeface="Arial" charset="0"/>
              </a:rPr>
              <a:t>Cell </a:t>
            </a:r>
            <a:r>
              <a:rPr kumimoji="1" lang="en-US" sz="1600" b="1" dirty="0" smtClean="0">
                <a:latin typeface="Arial" charset="0"/>
              </a:rPr>
              <a:t>Division</a:t>
            </a:r>
            <a:endParaRPr kumimoji="1" lang="en-US" sz="1600" b="1" dirty="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356"/>
            <a:ext cx="8786874" cy="3214710"/>
          </a:xfrm>
        </p:spPr>
        <p:txBody>
          <a:bodyPr>
            <a:normAutofit fontScale="90000"/>
          </a:bodyPr>
          <a:lstStyle/>
          <a:p>
            <a:pPr algn="l"/>
            <a:r>
              <a:rPr lang="en-US" sz="2400" dirty="0" err="1" smtClean="0">
                <a:latin typeface="Times New Roman" pitchFamily="18" charset="0"/>
                <a:cs typeface="Times New Roman" pitchFamily="18" charset="0"/>
              </a:rPr>
              <a:t>Interphase</a:t>
            </a:r>
            <a:r>
              <a:rPr lang="en-US" sz="2400" dirty="0" smtClean="0">
                <a:latin typeface="Times New Roman" pitchFamily="18" charset="0"/>
                <a:cs typeface="Times New Roman" pitchFamily="18" charset="0"/>
              </a:rPr>
              <a:t> : It is a long, metabolically active phase between two successive mitotic cell division.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Structural change:-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1- Extended and condensed threads of chromatin material.</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2- Intact nucleolus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3- continuous nuclear envelope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4-  the cytoplasm of the cell consist of two pairs of </a:t>
            </a:r>
            <a:r>
              <a:rPr lang="en-US" sz="2400" dirty="0" err="1" smtClean="0">
                <a:latin typeface="Times New Roman" pitchFamily="18" charset="0"/>
                <a:cs typeface="Times New Roman" pitchFamily="18" charset="0"/>
              </a:rPr>
              <a:t>centrioles</a:t>
            </a:r>
            <a:r>
              <a:rPr lang="en-US" sz="2400" dirty="0" smtClean="0">
                <a:latin typeface="Times New Roman" pitchFamily="18" charset="0"/>
                <a:cs typeface="Times New Roman" pitchFamily="18" charset="0"/>
              </a:rPr>
              <a:t>, from which rays of </a:t>
            </a:r>
            <a:r>
              <a:rPr lang="en-US" sz="2400" dirty="0" err="1" smtClean="0">
                <a:latin typeface="Times New Roman" pitchFamily="18" charset="0"/>
                <a:cs typeface="Times New Roman" pitchFamily="18" charset="0"/>
              </a:rPr>
              <a:t>microtubes</a:t>
            </a:r>
            <a:r>
              <a:rPr lang="en-US" sz="2400" dirty="0" smtClean="0">
                <a:latin typeface="Times New Roman" pitchFamily="18" charset="0"/>
                <a:cs typeface="Times New Roman" pitchFamily="18" charset="0"/>
              </a:rPr>
              <a:t> extend to form a structure called asters, leads to formation of mitotic spindle fibers.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Flowchart: Preparation 3"/>
          <p:cNvSpPr/>
          <p:nvPr/>
        </p:nvSpPr>
        <p:spPr>
          <a:xfrm>
            <a:off x="0" y="0"/>
            <a:ext cx="2714644" cy="714380"/>
          </a:xfrm>
          <a:prstGeom prst="flowChartPrepa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Interphase</a:t>
            </a:r>
            <a:endParaRPr lang="en-US" sz="2400" b="1" dirty="0">
              <a:solidFill>
                <a:schemeClr val="tx1"/>
              </a:solidFill>
            </a:endParaRPr>
          </a:p>
        </p:txBody>
      </p:sp>
      <p:pic>
        <p:nvPicPr>
          <p:cNvPr id="1026" name="Picture 2" descr="http://assets.openstudy.com/updates/attachments/508a060ae4b0d596c4606486-exvikki-1351223632826-interphase_text.jpg"/>
          <p:cNvPicPr>
            <a:picLocks noChangeAspect="1" noChangeArrowheads="1"/>
          </p:cNvPicPr>
          <p:nvPr/>
        </p:nvPicPr>
        <p:blipFill>
          <a:blip r:embed="rId2"/>
          <a:srcRect/>
          <a:stretch>
            <a:fillRect/>
          </a:stretch>
        </p:blipFill>
        <p:spPr bwMode="auto">
          <a:xfrm>
            <a:off x="214282" y="3786190"/>
            <a:ext cx="3500462" cy="2828924"/>
          </a:xfrm>
          <a:prstGeom prst="rect">
            <a:avLst/>
          </a:prstGeom>
          <a:noFill/>
        </p:spPr>
      </p:pic>
      <p:pic>
        <p:nvPicPr>
          <p:cNvPr id="6" name="Picture 12" descr="interphase1_pc"/>
          <p:cNvPicPr>
            <a:picLocks noChangeAspect="1" noChangeArrowheads="1"/>
          </p:cNvPicPr>
          <p:nvPr/>
        </p:nvPicPr>
        <p:blipFill>
          <a:blip r:embed="rId3"/>
          <a:srcRect/>
          <a:stretch>
            <a:fillRect/>
          </a:stretch>
        </p:blipFill>
        <p:spPr bwMode="auto">
          <a:xfrm>
            <a:off x="4143372" y="3571876"/>
            <a:ext cx="4857784" cy="307183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357298"/>
            <a:ext cx="8429684" cy="1143000"/>
          </a:xfrm>
        </p:spPr>
        <p:txBody>
          <a:bodyPr>
            <a:noAutofit/>
          </a:bodyPr>
          <a:lstStyle/>
          <a:p>
            <a:pPr algn="l"/>
            <a:r>
              <a:rPr lang="en-US" sz="2400" dirty="0" smtClean="0">
                <a:latin typeface="Times New Roman" pitchFamily="18" charset="0"/>
                <a:cs typeface="Times New Roman" pitchFamily="18" charset="0"/>
              </a:rPr>
              <a:t>The human cells are replicated by two processes : nuclear division ( mitosis or meiosis ) and </a:t>
            </a:r>
            <a:r>
              <a:rPr lang="en-US" sz="2400" dirty="0" err="1" smtClean="0">
                <a:latin typeface="Times New Roman" pitchFamily="18" charset="0"/>
                <a:cs typeface="Times New Roman" pitchFamily="18" charset="0"/>
              </a:rPr>
              <a:t>cytoplasmic</a:t>
            </a:r>
            <a:r>
              <a:rPr lang="en-US" sz="2400" dirty="0" smtClean="0">
                <a:latin typeface="Times New Roman" pitchFamily="18" charset="0"/>
                <a:cs typeface="Times New Roman" pitchFamily="18" charset="0"/>
              </a:rPr>
              <a:t> division ( </a:t>
            </a:r>
            <a:r>
              <a:rPr lang="en-US" sz="2400" dirty="0" err="1" smtClean="0">
                <a:latin typeface="Times New Roman" pitchFamily="18" charset="0"/>
                <a:cs typeface="Times New Roman" pitchFamily="18" charset="0"/>
              </a:rPr>
              <a:t>cytokinesis</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Frame 2"/>
          <p:cNvSpPr/>
          <p:nvPr/>
        </p:nvSpPr>
        <p:spPr>
          <a:xfrm>
            <a:off x="1714480" y="214290"/>
            <a:ext cx="5286412" cy="8572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2357422" y="357166"/>
            <a:ext cx="4167360" cy="646331"/>
          </a:xfrm>
          <a:prstGeom prst="rect">
            <a:avLst/>
          </a:prstGeom>
        </p:spPr>
        <p:txBody>
          <a:bodyPr wrap="square">
            <a:spAutoFit/>
          </a:bodyPr>
          <a:lstStyle/>
          <a:p>
            <a:pPr algn="ctr"/>
            <a:r>
              <a:rPr lang="en-US" sz="3600" b="1" dirty="0" smtClean="0">
                <a:latin typeface="Times New Roman" pitchFamily="18" charset="0"/>
                <a:cs typeface="Times New Roman" pitchFamily="18" charset="0"/>
              </a:rPr>
              <a:t>The Cell Division</a:t>
            </a:r>
            <a:endParaRPr lang="en-US" sz="3600" b="1" dirty="0">
              <a:latin typeface="Times New Roman" pitchFamily="18" charset="0"/>
              <a:cs typeface="Times New Roman" pitchFamily="18" charset="0"/>
            </a:endParaRPr>
          </a:p>
        </p:txBody>
      </p:sp>
      <p:sp>
        <p:nvSpPr>
          <p:cNvPr id="5" name="Pentagon 4"/>
          <p:cNvSpPr/>
          <p:nvPr/>
        </p:nvSpPr>
        <p:spPr>
          <a:xfrm>
            <a:off x="785786" y="2928934"/>
            <a:ext cx="2000264" cy="428628"/>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Mitosis</a:t>
            </a:r>
            <a:endParaRPr lang="en-US" sz="2400" b="1" dirty="0">
              <a:solidFill>
                <a:schemeClr val="tx1"/>
              </a:solidFill>
              <a:latin typeface="Times New Roman" pitchFamily="18" charset="0"/>
              <a:cs typeface="Times New Roman" pitchFamily="18" charset="0"/>
            </a:endParaRPr>
          </a:p>
        </p:txBody>
      </p:sp>
      <p:sp>
        <p:nvSpPr>
          <p:cNvPr id="6" name="Pentagon 5"/>
          <p:cNvSpPr/>
          <p:nvPr/>
        </p:nvSpPr>
        <p:spPr>
          <a:xfrm>
            <a:off x="785786" y="3571876"/>
            <a:ext cx="2000264" cy="428628"/>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Cytokinesis</a:t>
            </a:r>
            <a:endParaRPr lang="en-US" sz="2400" b="1" dirty="0">
              <a:solidFill>
                <a:schemeClr val="tx1"/>
              </a:solidFill>
              <a:latin typeface="Times New Roman" pitchFamily="18" charset="0"/>
              <a:cs typeface="Times New Roman" pitchFamily="18" charset="0"/>
            </a:endParaRPr>
          </a:p>
        </p:txBody>
      </p:sp>
      <p:sp>
        <p:nvSpPr>
          <p:cNvPr id="7" name="Right Brace 6"/>
          <p:cNvSpPr/>
          <p:nvPr/>
        </p:nvSpPr>
        <p:spPr>
          <a:xfrm>
            <a:off x="2857488" y="3071810"/>
            <a:ext cx="1071570" cy="71438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Rectangle 7"/>
          <p:cNvSpPr/>
          <p:nvPr/>
        </p:nvSpPr>
        <p:spPr>
          <a:xfrm>
            <a:off x="4000496" y="2928934"/>
            <a:ext cx="4786346" cy="1015663"/>
          </a:xfrm>
          <a:prstGeom prst="rect">
            <a:avLst/>
          </a:prstGeom>
        </p:spPr>
        <p:txBody>
          <a:bodyPr wrap="square">
            <a:spAutoFit/>
          </a:bodyPr>
          <a:lstStyle/>
          <a:p>
            <a:r>
              <a:rPr lang="en-US" sz="2000" dirty="0" smtClean="0">
                <a:latin typeface="Times New Roman" pitchFamily="18" charset="0"/>
                <a:cs typeface="Times New Roman" pitchFamily="18" charset="0"/>
              </a:rPr>
              <a:t>The body cells divide for growth, repair and renew the body tissue.</a:t>
            </a:r>
            <a:br>
              <a:rPr lang="en-US" sz="2000" dirty="0" smtClean="0">
                <a:latin typeface="Times New Roman" pitchFamily="18" charset="0"/>
                <a:cs typeface="Times New Roman" pitchFamily="18" charset="0"/>
              </a:rPr>
            </a:br>
            <a:endParaRPr lang="en-US" sz="2000" dirty="0"/>
          </a:p>
        </p:txBody>
      </p:sp>
      <p:sp>
        <p:nvSpPr>
          <p:cNvPr id="9" name="Pentagon 8"/>
          <p:cNvSpPr/>
          <p:nvPr/>
        </p:nvSpPr>
        <p:spPr>
          <a:xfrm>
            <a:off x="785786" y="4572008"/>
            <a:ext cx="2000264" cy="428628"/>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Meiosis</a:t>
            </a:r>
            <a:endParaRPr lang="en-US" sz="2400" b="1" dirty="0">
              <a:solidFill>
                <a:schemeClr val="tx1"/>
              </a:solidFill>
              <a:latin typeface="Times New Roman" pitchFamily="18" charset="0"/>
              <a:cs typeface="Times New Roman" pitchFamily="18" charset="0"/>
            </a:endParaRPr>
          </a:p>
        </p:txBody>
      </p:sp>
      <p:sp>
        <p:nvSpPr>
          <p:cNvPr id="10" name="Pentagon 9"/>
          <p:cNvSpPr/>
          <p:nvPr/>
        </p:nvSpPr>
        <p:spPr>
          <a:xfrm>
            <a:off x="785786" y="5214950"/>
            <a:ext cx="2000264" cy="428628"/>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Cytokinesis</a:t>
            </a:r>
            <a:endParaRPr lang="en-US" sz="2400" b="1" dirty="0">
              <a:solidFill>
                <a:schemeClr val="tx1"/>
              </a:solidFill>
              <a:latin typeface="Times New Roman" pitchFamily="18" charset="0"/>
              <a:cs typeface="Times New Roman" pitchFamily="18" charset="0"/>
            </a:endParaRPr>
          </a:p>
        </p:txBody>
      </p:sp>
      <p:sp>
        <p:nvSpPr>
          <p:cNvPr id="11" name="Right Brace 10"/>
          <p:cNvSpPr/>
          <p:nvPr/>
        </p:nvSpPr>
        <p:spPr>
          <a:xfrm>
            <a:off x="2786050" y="4714884"/>
            <a:ext cx="1071570" cy="71438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Rectangle 11"/>
          <p:cNvSpPr/>
          <p:nvPr/>
        </p:nvSpPr>
        <p:spPr>
          <a:xfrm>
            <a:off x="3857620" y="4714884"/>
            <a:ext cx="4857784" cy="707886"/>
          </a:xfrm>
          <a:prstGeom prst="rect">
            <a:avLst/>
          </a:prstGeom>
        </p:spPr>
        <p:txBody>
          <a:bodyPr wrap="square">
            <a:spAutoFit/>
          </a:bodyPr>
          <a:lstStyle/>
          <a:p>
            <a:r>
              <a:rPr lang="en-US" sz="2000" dirty="0" smtClean="0">
                <a:latin typeface="Times New Roman" pitchFamily="18" charset="0"/>
                <a:cs typeface="Times New Roman" pitchFamily="18" charset="0"/>
              </a:rPr>
              <a:t>The germ cells divide to produce gametes for reproduction</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285860"/>
            <a:ext cx="8858312" cy="2428892"/>
          </a:xfrm>
        </p:spPr>
        <p:txBody>
          <a:bodyPr>
            <a:normAutofit fontScale="90000"/>
          </a:bodyPr>
          <a:lstStyle/>
          <a:p>
            <a:pPr algn="l"/>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It is the longest phase. During this phase the Chromosomes condense and thicken,</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each duplicated chromosome appear as two identical sister </a:t>
            </a:r>
            <a:r>
              <a:rPr lang="en-US" sz="2400" dirty="0" err="1" smtClean="0">
                <a:latin typeface="Times New Roman" pitchFamily="18" charset="0"/>
                <a:cs typeface="Times New Roman" pitchFamily="18" charset="0"/>
              </a:rPr>
              <a:t>chromatids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centrioles</a:t>
            </a:r>
            <a:r>
              <a:rPr lang="en-US" sz="2400" dirty="0" smtClean="0">
                <a:latin typeface="Times New Roman" pitchFamily="18" charset="0"/>
                <a:cs typeface="Times New Roman" pitchFamily="18" charset="0"/>
              </a:rPr>
              <a:t> move to the opposite sides of the cell to </a:t>
            </a:r>
            <a:r>
              <a:rPr lang="en-US" sz="2400" dirty="0" err="1" smtClean="0">
                <a:latin typeface="Times New Roman" pitchFamily="18" charset="0"/>
                <a:cs typeface="Times New Roman" pitchFamily="18" charset="0"/>
              </a:rPr>
              <a:t>creat</a:t>
            </a:r>
            <a:r>
              <a:rPr lang="en-US" sz="2400" dirty="0" smtClean="0">
                <a:latin typeface="Times New Roman" pitchFamily="18" charset="0"/>
                <a:cs typeface="Times New Roman" pitchFamily="18" charset="0"/>
              </a:rPr>
              <a:t> the  mitotic spindle fibers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Nucleolus and Nuclear membrane disintegrate and disappear</a:t>
            </a:r>
            <a:endParaRPr lang="en-US" sz="2400" dirty="0">
              <a:latin typeface="Times New Roman" pitchFamily="18" charset="0"/>
              <a:cs typeface="Times New Roman" pitchFamily="18" charset="0"/>
            </a:endParaRPr>
          </a:p>
        </p:txBody>
      </p:sp>
      <p:sp>
        <p:nvSpPr>
          <p:cNvPr id="3" name="Flowchart: Preparation 2"/>
          <p:cNvSpPr/>
          <p:nvPr/>
        </p:nvSpPr>
        <p:spPr>
          <a:xfrm>
            <a:off x="0" y="500042"/>
            <a:ext cx="2714644" cy="714380"/>
          </a:xfrm>
          <a:prstGeom prst="flowChartPrepa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latin typeface="Times New Roman" pitchFamily="18" charset="0"/>
                <a:cs typeface="Times New Roman" pitchFamily="18" charset="0"/>
              </a:rPr>
              <a:t>Prophase</a:t>
            </a:r>
            <a:endParaRPr lang="en-US" sz="2800" b="1" u="sng" dirty="0">
              <a:solidFill>
                <a:schemeClr val="tx1"/>
              </a:solidFill>
              <a:latin typeface="Times New Roman" pitchFamily="18" charset="0"/>
              <a:cs typeface="Times New Roman" pitchFamily="18" charset="0"/>
            </a:endParaRPr>
          </a:p>
        </p:txBody>
      </p:sp>
      <p:sp>
        <p:nvSpPr>
          <p:cNvPr id="10252" name="AutoShape 12" descr="https://encrypted-tbn1.gstatic.com/images?q=tbn:ANd9GcTy37tP78vRnV_pyH08XOhynjXZmHtQ53DpTAItCPMlLhJXl72iR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54" name="Picture 14" descr="http://bp0.blogger.com/_Iy6znvVmvNo/R4BYZJ4yWvI/AAAAAAAAABM/ua_-6yB3fJs/s320/early_late_prophase1_pc.jpg"/>
          <p:cNvPicPr>
            <a:picLocks noChangeAspect="1" noChangeArrowheads="1"/>
          </p:cNvPicPr>
          <p:nvPr/>
        </p:nvPicPr>
        <p:blipFill>
          <a:blip r:embed="rId2"/>
          <a:srcRect/>
          <a:stretch>
            <a:fillRect/>
          </a:stretch>
        </p:blipFill>
        <p:spPr bwMode="auto">
          <a:xfrm>
            <a:off x="3714744" y="3857628"/>
            <a:ext cx="5143536" cy="2857520"/>
          </a:xfrm>
          <a:prstGeom prst="rect">
            <a:avLst/>
          </a:prstGeom>
          <a:noFill/>
        </p:spPr>
      </p:pic>
      <p:pic>
        <p:nvPicPr>
          <p:cNvPr id="10256" name="Picture 16" descr="https://encrypted-tbn3.gstatic.com/images?q=tbn:ANd9GcSTnRu5DUS9DTPug64Q5xG06u082fWU77TDjDF938RAWue6pddg"/>
          <p:cNvPicPr>
            <a:picLocks noChangeAspect="1" noChangeArrowheads="1"/>
          </p:cNvPicPr>
          <p:nvPr/>
        </p:nvPicPr>
        <p:blipFill>
          <a:blip r:embed="rId3"/>
          <a:srcRect/>
          <a:stretch>
            <a:fillRect/>
          </a:stretch>
        </p:blipFill>
        <p:spPr bwMode="auto">
          <a:xfrm>
            <a:off x="214282" y="3786190"/>
            <a:ext cx="3214710" cy="2857520"/>
          </a:xfrm>
          <a:prstGeom prst="rect">
            <a:avLst/>
          </a:prstGeom>
          <a:noFill/>
        </p:spPr>
      </p:pic>
      <p:sp>
        <p:nvSpPr>
          <p:cNvPr id="7" name="Oval 6"/>
          <p:cNvSpPr/>
          <p:nvPr/>
        </p:nvSpPr>
        <p:spPr>
          <a:xfrm>
            <a:off x="2285984" y="0"/>
            <a:ext cx="6429420" cy="85725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itchFamily="18" charset="0"/>
                <a:cs typeface="Times New Roman" pitchFamily="18" charset="0"/>
              </a:rPr>
              <a:t>The stages of mitosis</a:t>
            </a:r>
            <a:endParaRPr lang="en-US" sz="3600" b="1" dirty="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928670"/>
            <a:ext cx="8786874" cy="2714644"/>
          </a:xfrm>
        </p:spPr>
        <p:txBody>
          <a:bodyPr>
            <a:normAutofit fontScale="90000"/>
          </a:bodyPr>
          <a:lstStyle/>
          <a:p>
            <a:pPr algn="l"/>
            <a:r>
              <a:rPr lang="en-US" sz="2400" dirty="0" smtClean="0">
                <a:latin typeface="Times New Roman" pitchFamily="18" charset="0"/>
                <a:cs typeface="Times New Roman" pitchFamily="18" charset="0"/>
              </a:rPr>
              <a:t>During metaphase the following changes take place:-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1- shortening and arrangement of the chromosomes in the middle part of the cell, in an area called equatorial plate( quarter) or metaphase plate.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2- Attachment of microtubules of the spindle fibers to the poles of the cell on one side and to the </a:t>
            </a:r>
            <a:r>
              <a:rPr lang="en-US" sz="2400" dirty="0" err="1" smtClean="0">
                <a:latin typeface="Times New Roman" pitchFamily="18" charset="0"/>
                <a:cs typeface="Times New Roman" pitchFamily="18" charset="0"/>
              </a:rPr>
              <a:t>centromere</a:t>
            </a:r>
            <a:r>
              <a:rPr lang="en-US" sz="2400" dirty="0" smtClean="0">
                <a:latin typeface="Times New Roman" pitchFamily="18" charset="0"/>
                <a:cs typeface="Times New Roman" pitchFamily="18" charset="0"/>
              </a:rPr>
              <a:t> of the chromosomes on the other side. The point of attachment between the microtubules and the </a:t>
            </a:r>
            <a:r>
              <a:rPr lang="en-US" sz="2400" dirty="0" err="1" smtClean="0">
                <a:latin typeface="Times New Roman" pitchFamily="18" charset="0"/>
                <a:cs typeface="Times New Roman" pitchFamily="18" charset="0"/>
              </a:rPr>
              <a:t>centromere</a:t>
            </a:r>
            <a:r>
              <a:rPr lang="en-US" sz="2400" dirty="0" smtClean="0">
                <a:latin typeface="Times New Roman" pitchFamily="18" charset="0"/>
                <a:cs typeface="Times New Roman" pitchFamily="18" charset="0"/>
              </a:rPr>
              <a:t> is known as </a:t>
            </a:r>
            <a:r>
              <a:rPr lang="en-US" sz="2400" dirty="0" err="1" smtClean="0">
                <a:latin typeface="Times New Roman" pitchFamily="18" charset="0"/>
                <a:cs typeface="Times New Roman" pitchFamily="18" charset="0"/>
              </a:rPr>
              <a:t>kinetochore</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3" name="Flowchart: Preparation 2"/>
          <p:cNvSpPr/>
          <p:nvPr/>
        </p:nvSpPr>
        <p:spPr>
          <a:xfrm>
            <a:off x="214282" y="142852"/>
            <a:ext cx="3286148" cy="714380"/>
          </a:xfrm>
          <a:prstGeom prst="flowChartPrepa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latin typeface="Times New Roman" pitchFamily="18" charset="0"/>
                <a:cs typeface="Times New Roman" pitchFamily="18" charset="0"/>
              </a:rPr>
              <a:t>Metaphase</a:t>
            </a:r>
            <a:endParaRPr lang="en-US" sz="2800" b="1" u="sng"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42844" y="3571876"/>
            <a:ext cx="2462213" cy="3286124"/>
          </a:xfrm>
          <a:prstGeom prst="rect">
            <a:avLst/>
          </a:prstGeom>
          <a:noFill/>
          <a:ln w="9525">
            <a:noFill/>
            <a:miter lim="800000"/>
            <a:headEnd/>
            <a:tailEnd/>
          </a:ln>
          <a:effectLst/>
        </p:spPr>
      </p:pic>
      <p:pic>
        <p:nvPicPr>
          <p:cNvPr id="9218" name="Picture 2" descr="http://faculty.ccbcmd.edu/~gkaiser/biotutorials/dna/mitosis/images/metaphase_sa1_pc.jpg"/>
          <p:cNvPicPr>
            <a:picLocks noChangeAspect="1" noChangeArrowheads="1"/>
          </p:cNvPicPr>
          <p:nvPr/>
        </p:nvPicPr>
        <p:blipFill>
          <a:blip r:embed="rId3"/>
          <a:srcRect/>
          <a:stretch>
            <a:fillRect/>
          </a:stretch>
        </p:blipFill>
        <p:spPr bwMode="auto">
          <a:xfrm>
            <a:off x="2857488" y="3500438"/>
            <a:ext cx="6143668" cy="31432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928670"/>
            <a:ext cx="8643998" cy="1785950"/>
          </a:xfrm>
        </p:spPr>
        <p:txBody>
          <a:bodyPr>
            <a:normAutofit/>
          </a:bodyPr>
          <a:lstStyle/>
          <a:p>
            <a:pPr algn="l"/>
            <a:r>
              <a:rPr lang="en-US" sz="2400" dirty="0" smtClean="0">
                <a:latin typeface="Times New Roman" pitchFamily="18" charset="0"/>
                <a:cs typeface="Times New Roman" pitchFamily="18" charset="0"/>
              </a:rPr>
              <a:t>1- Splitting the </a:t>
            </a:r>
            <a:r>
              <a:rPr lang="en-US" sz="2400" dirty="0" err="1" smtClean="0">
                <a:latin typeface="Times New Roman" pitchFamily="18" charset="0"/>
                <a:cs typeface="Times New Roman" pitchFamily="18" charset="0"/>
              </a:rPr>
              <a:t>centromeres</a:t>
            </a:r>
            <a:r>
              <a:rPr lang="en-US" sz="2400" dirty="0" smtClean="0">
                <a:latin typeface="Times New Roman" pitchFamily="18" charset="0"/>
                <a:cs typeface="Times New Roman" pitchFamily="18" charset="0"/>
              </a:rPr>
              <a:t> of the chromosomes and separating the chromatin from each other to form the daughter chromosomes, the newly formed chromosomes move to the opposite sides of the cell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2- shortening of the mitotic spindle fibers.</a:t>
            </a:r>
            <a:endParaRPr lang="en-US" sz="2400" dirty="0">
              <a:latin typeface="Times New Roman" pitchFamily="18" charset="0"/>
              <a:cs typeface="Times New Roman" pitchFamily="18" charset="0"/>
            </a:endParaRPr>
          </a:p>
        </p:txBody>
      </p:sp>
      <p:sp>
        <p:nvSpPr>
          <p:cNvPr id="3" name="Flowchart: Preparation 2"/>
          <p:cNvSpPr/>
          <p:nvPr/>
        </p:nvSpPr>
        <p:spPr>
          <a:xfrm>
            <a:off x="214282" y="142852"/>
            <a:ext cx="3286148" cy="714380"/>
          </a:xfrm>
          <a:prstGeom prst="flowChartPrepa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latin typeface="Times New Roman" pitchFamily="18" charset="0"/>
                <a:cs typeface="Times New Roman" pitchFamily="18" charset="0"/>
              </a:rPr>
              <a:t>Anaphase </a:t>
            </a:r>
            <a:endParaRPr lang="en-US" sz="2800" b="1" u="sng"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357158" y="3643314"/>
            <a:ext cx="2419350" cy="3057525"/>
          </a:xfrm>
          <a:prstGeom prst="rect">
            <a:avLst/>
          </a:prstGeom>
          <a:noFill/>
          <a:ln w="9525">
            <a:noFill/>
            <a:miter lim="800000"/>
            <a:headEnd/>
            <a:tailEnd/>
          </a:ln>
          <a:effectLst/>
        </p:spPr>
      </p:pic>
      <p:pic>
        <p:nvPicPr>
          <p:cNvPr id="5" name="Picture 10" descr="animal_anaphase"/>
          <p:cNvPicPr>
            <a:picLocks noChangeAspect="1" noChangeArrowheads="1"/>
          </p:cNvPicPr>
          <p:nvPr/>
        </p:nvPicPr>
        <p:blipFill>
          <a:blip r:embed="rId3"/>
          <a:srcRect/>
          <a:stretch>
            <a:fillRect/>
          </a:stretch>
        </p:blipFill>
        <p:spPr>
          <a:xfrm>
            <a:off x="3000364" y="2857496"/>
            <a:ext cx="3214710" cy="3286148"/>
          </a:xfrm>
          <a:prstGeom prst="rect">
            <a:avLst/>
          </a:prstGeom>
          <a:noFill/>
        </p:spPr>
      </p:pic>
      <p:sp>
        <p:nvSpPr>
          <p:cNvPr id="6" name="Text Box 5"/>
          <p:cNvSpPr txBox="1">
            <a:spLocks noChangeArrowheads="1"/>
          </p:cNvSpPr>
          <p:nvPr/>
        </p:nvSpPr>
        <p:spPr bwMode="auto">
          <a:xfrm>
            <a:off x="3214678" y="6216650"/>
            <a:ext cx="2819400" cy="646331"/>
          </a:xfrm>
          <a:prstGeom prst="rect">
            <a:avLst/>
          </a:prstGeom>
          <a:noFill/>
          <a:ln w="9525">
            <a:noFill/>
            <a:miter lim="800000"/>
            <a:headEnd/>
            <a:tailEnd/>
          </a:ln>
        </p:spPr>
        <p:txBody>
          <a:bodyPr wrap="square">
            <a:spAutoFit/>
          </a:bodyPr>
          <a:lstStyle/>
          <a:p>
            <a:pPr algn="ctr">
              <a:spcBef>
                <a:spcPct val="50000"/>
              </a:spcBef>
            </a:pPr>
            <a:r>
              <a:rPr lang="en-US" sz="3600" b="1" dirty="0">
                <a:solidFill>
                  <a:schemeClr val="tx1"/>
                </a:solidFill>
              </a:rPr>
              <a:t>Animal Cell</a:t>
            </a:r>
          </a:p>
        </p:txBody>
      </p:sp>
      <p:pic>
        <p:nvPicPr>
          <p:cNvPr id="7" name="Picture 12" descr="plant_anaphase"/>
          <p:cNvPicPr>
            <a:picLocks noChangeAspect="1" noChangeArrowheads="1"/>
          </p:cNvPicPr>
          <p:nvPr/>
        </p:nvPicPr>
        <p:blipFill>
          <a:blip r:embed="rId4"/>
          <a:srcRect/>
          <a:stretch>
            <a:fillRect/>
          </a:stretch>
        </p:blipFill>
        <p:spPr>
          <a:xfrm>
            <a:off x="6286512" y="2786058"/>
            <a:ext cx="2857488" cy="3429000"/>
          </a:xfrm>
          <a:prstGeom prst="rect">
            <a:avLst/>
          </a:prstGeom>
          <a:noFill/>
        </p:spPr>
      </p:pic>
      <p:sp>
        <p:nvSpPr>
          <p:cNvPr id="8" name="Text Box 6"/>
          <p:cNvSpPr txBox="1">
            <a:spLocks noChangeArrowheads="1"/>
          </p:cNvSpPr>
          <p:nvPr/>
        </p:nvSpPr>
        <p:spPr bwMode="auto">
          <a:xfrm>
            <a:off x="6629400" y="6216650"/>
            <a:ext cx="2514600" cy="641350"/>
          </a:xfrm>
          <a:prstGeom prst="rect">
            <a:avLst/>
          </a:prstGeom>
          <a:noFill/>
          <a:ln w="9525">
            <a:noFill/>
            <a:miter lim="800000"/>
            <a:headEnd/>
            <a:tailEnd/>
          </a:ln>
        </p:spPr>
        <p:txBody>
          <a:bodyPr>
            <a:spAutoFit/>
          </a:bodyPr>
          <a:lstStyle/>
          <a:p>
            <a:pPr algn="ctr">
              <a:spcBef>
                <a:spcPct val="50000"/>
              </a:spcBef>
            </a:pPr>
            <a:r>
              <a:rPr lang="en-US" sz="3600" b="1" dirty="0">
                <a:solidFill>
                  <a:schemeClr val="tx1"/>
                </a:solidFill>
              </a:rPr>
              <a:t>Plant Cell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928670"/>
            <a:ext cx="8786874" cy="2500330"/>
          </a:xfrm>
        </p:spPr>
        <p:txBody>
          <a:bodyPr>
            <a:noAutofit/>
          </a:bodyPr>
          <a:lstStyle/>
          <a:p>
            <a:pPr algn="l"/>
            <a:r>
              <a:rPr lang="en-US" sz="2000" dirty="0" smtClean="0">
                <a:latin typeface="Times New Roman" pitchFamily="18" charset="0"/>
                <a:cs typeface="Times New Roman" pitchFamily="18" charset="0"/>
              </a:rPr>
              <a:t>1- Extension of the chromosomes of the daughter cells to become less visible due to </a:t>
            </a:r>
            <a:r>
              <a:rPr lang="en-US" sz="2000" dirty="0" err="1" smtClean="0">
                <a:latin typeface="Times New Roman" pitchFamily="18" charset="0"/>
                <a:cs typeface="Times New Roman" pitchFamily="18" charset="0"/>
              </a:rPr>
              <a:t>decondensation</a:t>
            </a:r>
            <a:r>
              <a:rPr lang="en-US" sz="2000" dirty="0" smtClean="0">
                <a:latin typeface="Times New Roman" pitchFamily="18" charset="0"/>
                <a:cs typeface="Times New Roman" pitchFamily="18" charset="0"/>
              </a:rPr>
              <a:t> of their molecules to become chromatin material.</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2- Nucleolus and nuclear membrane reappears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3-  The spindle fibers disappear</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4-Finally appearing of a contractile ring in the cleavage groove of the cell to assist in constriction of the plasma membrane during </a:t>
            </a:r>
            <a:r>
              <a:rPr lang="en-US" sz="2000" dirty="0" err="1" smtClean="0">
                <a:latin typeface="Times New Roman" pitchFamily="18" charset="0"/>
                <a:cs typeface="Times New Roman" pitchFamily="18" charset="0"/>
              </a:rPr>
              <a:t>cytokinesis</a:t>
            </a:r>
            <a:r>
              <a:rPr lang="en-US" sz="2000" dirty="0" smtClean="0">
                <a:latin typeface="Times New Roman" pitchFamily="18" charset="0"/>
                <a:cs typeface="Times New Roman" pitchFamily="18" charset="0"/>
              </a:rPr>
              <a:t> process. </a:t>
            </a:r>
            <a:endParaRPr lang="en-US" sz="2000" dirty="0">
              <a:latin typeface="Times New Roman" pitchFamily="18" charset="0"/>
              <a:cs typeface="Times New Roman" pitchFamily="18" charset="0"/>
            </a:endParaRPr>
          </a:p>
        </p:txBody>
      </p:sp>
      <p:sp>
        <p:nvSpPr>
          <p:cNvPr id="3" name="Flowchart: Preparation 2"/>
          <p:cNvSpPr/>
          <p:nvPr/>
        </p:nvSpPr>
        <p:spPr>
          <a:xfrm>
            <a:off x="214282" y="142852"/>
            <a:ext cx="3286148" cy="714380"/>
          </a:xfrm>
          <a:prstGeom prst="flowChartPrepa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err="1" smtClean="0">
                <a:solidFill>
                  <a:schemeClr val="tx1"/>
                </a:solidFill>
                <a:latin typeface="Times New Roman" pitchFamily="18" charset="0"/>
                <a:cs typeface="Times New Roman" pitchFamily="18" charset="0"/>
              </a:rPr>
              <a:t>Telophase</a:t>
            </a:r>
            <a:endParaRPr lang="en-US" sz="2800" b="1" u="sng" dirty="0">
              <a:solidFill>
                <a:schemeClr val="tx1"/>
              </a:solidFill>
              <a:latin typeface="Times New Roman" pitchFamily="18" charset="0"/>
              <a:cs typeface="Times New Roman" pitchFamily="18" charset="0"/>
            </a:endParaRPr>
          </a:p>
        </p:txBody>
      </p:sp>
      <p:pic>
        <p:nvPicPr>
          <p:cNvPr id="4" name="Picture 5" descr="telophase2"/>
          <p:cNvPicPr>
            <a:picLocks noChangeAspect="1" noChangeArrowheads="1"/>
          </p:cNvPicPr>
          <p:nvPr/>
        </p:nvPicPr>
        <p:blipFill>
          <a:blip r:embed="rId2"/>
          <a:srcRect/>
          <a:stretch>
            <a:fillRect/>
          </a:stretch>
        </p:blipFill>
        <p:spPr bwMode="auto">
          <a:xfrm>
            <a:off x="6505575" y="3524250"/>
            <a:ext cx="2638425" cy="3333750"/>
          </a:xfrm>
          <a:prstGeom prst="rect">
            <a:avLst/>
          </a:prstGeom>
          <a:noFill/>
          <a:ln w="9525">
            <a:noFill/>
            <a:miter lim="800000"/>
            <a:headEnd/>
            <a:tailEnd/>
          </a:ln>
        </p:spPr>
      </p:pic>
      <p:pic>
        <p:nvPicPr>
          <p:cNvPr id="5" name="Picture 10" descr="animal_telophase"/>
          <p:cNvPicPr>
            <a:picLocks noChangeAspect="1" noChangeArrowheads="1"/>
          </p:cNvPicPr>
          <p:nvPr/>
        </p:nvPicPr>
        <p:blipFill>
          <a:blip r:embed="rId3"/>
          <a:srcRect/>
          <a:stretch>
            <a:fillRect/>
          </a:stretch>
        </p:blipFill>
        <p:spPr>
          <a:xfrm>
            <a:off x="0" y="3500438"/>
            <a:ext cx="3429000" cy="2857520"/>
          </a:xfrm>
          <a:prstGeom prst="rect">
            <a:avLst/>
          </a:prstGeom>
          <a:noFill/>
        </p:spPr>
      </p:pic>
      <p:pic>
        <p:nvPicPr>
          <p:cNvPr id="6" name="Picture 12" descr="plant_telophase"/>
          <p:cNvPicPr>
            <a:picLocks noChangeAspect="1" noChangeArrowheads="1"/>
          </p:cNvPicPr>
          <p:nvPr/>
        </p:nvPicPr>
        <p:blipFill>
          <a:blip r:embed="rId4"/>
          <a:srcRect/>
          <a:stretch>
            <a:fillRect/>
          </a:stretch>
        </p:blipFill>
        <p:spPr>
          <a:xfrm>
            <a:off x="3428992" y="3500438"/>
            <a:ext cx="3429000" cy="2857520"/>
          </a:xfrm>
          <a:prstGeom prst="rect">
            <a:avLst/>
          </a:prstGeom>
          <a:noFill/>
        </p:spPr>
      </p:pic>
      <p:sp>
        <p:nvSpPr>
          <p:cNvPr id="7" name="Rectangle 6"/>
          <p:cNvSpPr/>
          <p:nvPr/>
        </p:nvSpPr>
        <p:spPr>
          <a:xfrm>
            <a:off x="857224" y="6357958"/>
            <a:ext cx="1263486" cy="369332"/>
          </a:xfrm>
          <a:prstGeom prst="rect">
            <a:avLst/>
          </a:prstGeom>
        </p:spPr>
        <p:txBody>
          <a:bodyPr wrap="none">
            <a:spAutoFit/>
          </a:bodyPr>
          <a:lstStyle/>
          <a:p>
            <a:pPr algn="ctr">
              <a:spcBef>
                <a:spcPct val="50000"/>
              </a:spcBef>
            </a:pPr>
            <a:r>
              <a:rPr lang="en-US" b="1" dirty="0" smtClean="0"/>
              <a:t>Animal Cell</a:t>
            </a:r>
            <a:endParaRPr lang="en-US" b="1" dirty="0"/>
          </a:p>
        </p:txBody>
      </p:sp>
      <p:sp>
        <p:nvSpPr>
          <p:cNvPr id="8" name="Rectangle 7"/>
          <p:cNvSpPr/>
          <p:nvPr/>
        </p:nvSpPr>
        <p:spPr>
          <a:xfrm>
            <a:off x="4572000" y="6357958"/>
            <a:ext cx="1081835" cy="369332"/>
          </a:xfrm>
          <a:prstGeom prst="rect">
            <a:avLst/>
          </a:prstGeom>
        </p:spPr>
        <p:txBody>
          <a:bodyPr wrap="none">
            <a:spAutoFit/>
          </a:bodyPr>
          <a:lstStyle/>
          <a:p>
            <a:pPr algn="ctr">
              <a:spcBef>
                <a:spcPct val="50000"/>
              </a:spcBef>
            </a:pPr>
            <a:r>
              <a:rPr lang="en-US" b="1" dirty="0" smtClean="0"/>
              <a:t>Plant Cell</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071546"/>
            <a:ext cx="8229600" cy="5572164"/>
          </a:xfrm>
        </p:spPr>
        <p:txBody>
          <a:bodyPr>
            <a:normAutofit/>
          </a:bodyPr>
          <a:lstStyle/>
          <a:p>
            <a:pPr algn="l">
              <a:lnSpc>
                <a:spcPct val="80000"/>
              </a:lnSpc>
            </a:pPr>
            <a:r>
              <a:rPr lang="en-US" sz="3600" b="1" u="sng" dirty="0" smtClean="0">
                <a:solidFill>
                  <a:schemeClr val="folHlink"/>
                </a:solidFill>
                <a:latin typeface="Times New Roman" pitchFamily="18" charset="0"/>
                <a:cs typeface="Times New Roman" pitchFamily="18" charset="0"/>
              </a:rPr>
              <a:t>Material</a:t>
            </a:r>
            <a:r>
              <a:rPr lang="ar-IQ" sz="3600" b="1" u="sng" dirty="0" smtClean="0">
                <a:solidFill>
                  <a:schemeClr val="folHlink"/>
                </a:solidFill>
                <a:latin typeface="Times New Roman" pitchFamily="18" charset="0"/>
                <a:cs typeface="Times New Roman" pitchFamily="18" charset="0"/>
              </a:rPr>
              <a:t/>
            </a:r>
            <a:br>
              <a:rPr lang="ar-IQ" sz="3600" b="1" u="sng" dirty="0" smtClean="0">
                <a:solidFill>
                  <a:schemeClr val="folHlink"/>
                </a:solidFill>
                <a:latin typeface="Times New Roman" pitchFamily="18" charset="0"/>
                <a:cs typeface="Times New Roman" pitchFamily="18" charset="0"/>
              </a:rPr>
            </a:br>
            <a:r>
              <a:rPr lang="en-US" sz="3600" dirty="0" smtClean="0">
                <a:latin typeface="Times New Roman" pitchFamily="18" charset="0"/>
                <a:cs typeface="Times New Roman" pitchFamily="18" charset="0"/>
              </a:rPr>
              <a:t>1- Onions root tips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2- Microscope </a:t>
            </a:r>
            <a:r>
              <a:rPr lang="ar-IQ" sz="3600" dirty="0" smtClean="0">
                <a:latin typeface="Times New Roman" pitchFamily="18" charset="0"/>
                <a:cs typeface="Times New Roman" pitchFamily="18" charset="0"/>
              </a:rPr>
              <a:t/>
            </a:r>
            <a:br>
              <a:rPr lang="ar-IQ"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3- Microscope slides and cover slips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4- </a:t>
            </a:r>
            <a:r>
              <a:rPr lang="en-US" sz="3600" dirty="0" err="1" smtClean="0">
                <a:latin typeface="Times New Roman" pitchFamily="18" charset="0"/>
                <a:cs typeface="Times New Roman" pitchFamily="18" charset="0"/>
              </a:rPr>
              <a:t>Toluidine</a:t>
            </a:r>
            <a:r>
              <a:rPr lang="en-US" sz="3600" dirty="0" smtClean="0">
                <a:latin typeface="Times New Roman" pitchFamily="18" charset="0"/>
                <a:cs typeface="Times New Roman" pitchFamily="18" charset="0"/>
              </a:rPr>
              <a:t> blue or </a:t>
            </a:r>
            <a:r>
              <a:rPr lang="en-US" sz="3600" dirty="0" err="1" smtClean="0">
                <a:latin typeface="Times New Roman" pitchFamily="18" charset="0"/>
                <a:cs typeface="Times New Roman" pitchFamily="18" charset="0"/>
              </a:rPr>
              <a:t>aceto-orcein</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5- 1M hydrochloric acid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6- Distilled Water</a:t>
            </a:r>
            <a:br>
              <a:rPr lang="en-US" sz="3600" dirty="0" smtClean="0">
                <a:latin typeface="Times New Roman" pitchFamily="18" charset="0"/>
                <a:cs typeface="Times New Roman" pitchFamily="18" charset="0"/>
              </a:rPr>
            </a:br>
            <a:r>
              <a:rPr lang="en-US" sz="3600" dirty="0" smtClean="0"/>
              <a:t/>
            </a:r>
            <a:br>
              <a:rPr lang="en-US" sz="3600" dirty="0" smtClean="0"/>
            </a:br>
            <a:endParaRPr lang="en-US" sz="3600" b="1" dirty="0">
              <a:latin typeface="Times New Roman" pitchFamily="18" charset="0"/>
              <a:cs typeface="Times New Roman" pitchFamily="18" charset="0"/>
            </a:endParaRPr>
          </a:p>
        </p:txBody>
      </p:sp>
      <p:sp>
        <p:nvSpPr>
          <p:cNvPr id="3" name="Rectangle 8"/>
          <p:cNvSpPr txBox="1">
            <a:spLocks noChangeArrowheads="1"/>
          </p:cNvSpPr>
          <p:nvPr/>
        </p:nvSpPr>
        <p:spPr>
          <a:xfrm>
            <a:off x="468313" y="214290"/>
            <a:ext cx="8229600" cy="92871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folHlink"/>
                </a:solidFill>
                <a:effectLst/>
                <a:uLnTx/>
                <a:uFillTx/>
                <a:latin typeface="Times New Roman" pitchFamily="18" charset="0"/>
                <a:ea typeface="+mj-ea"/>
                <a:cs typeface="Times New Roman" pitchFamily="18" charset="0"/>
              </a:rPr>
              <a:t>Examining root tip cells</a:t>
            </a:r>
            <a:endParaRPr kumimoji="0" lang="en-US" sz="4000" b="1"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394</Words>
  <Application>Microsoft Office PowerPoint</Application>
  <PresentationFormat>On-screen Show (4:3)</PresentationFormat>
  <Paragraphs>61</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Phases of the Cell Cycle</vt:lpstr>
      <vt:lpstr>Interphase : It is a long, metabolically active phase between two successive mitotic cell division. Structural change:- 1- Extended and condensed threads of chromatin material. 2- Intact nucleolus 3- continuous nuclear envelope  4-  the cytoplasm of the cell consist of two pairs of centrioles, from which rays of microtubes extend to form a structure called asters, leads to formation of mitotic spindle fibers.   </vt:lpstr>
      <vt:lpstr>The human cells are replicated by two processes : nuclear division ( mitosis or meiosis ) and cytoplasmic division ( cytokinesis).  </vt:lpstr>
      <vt:lpstr> It is the longest phase. During this phase the Chromosomes condense and thicken, each duplicated chromosome appear as two identical sister chromatids • The centrioles move to the opposite sides of the cell to creat the  mitotic spindle fibers • Nucleolus and Nuclear membrane disintegrate and disappear</vt:lpstr>
      <vt:lpstr>During metaphase the following changes take place:-  1- shortening and arrangement of the chromosomes in the middle part of the cell, in an area called equatorial plate( quarter) or metaphase plate. 2- Attachment of microtubules of the spindle fibers to the poles of the cell on one side and to the centromere of the chromosomes on the other side. The point of attachment between the microtubules and the centromere is known as kinetochore.      </vt:lpstr>
      <vt:lpstr>1- Splitting the centromeres of the chromosomes and separating the chromatin from each other to form the daughter chromosomes, the newly formed chromosomes move to the opposite sides of the cell . 2- shortening of the mitotic spindle fibers.</vt:lpstr>
      <vt:lpstr>1- Extension of the chromosomes of the daughter cells to become less visible due to decondensation of their molecules to become chromatin material. 2- Nucleolus and nuclear membrane reappears 3-  The spindle fibers disappear 4-Finally appearing of a contractile ring in the cleavage groove of the cell to assist in constriction of the plasma membrane during cytokinesis process. </vt:lpstr>
      <vt:lpstr>Material 1- Onions root tips 2- Microscope  3- Microscope slides and cover slips  4- Toluidine blue or aceto-orcein 5- 1M hydrochloric acid  6- Distilled Water  </vt:lpstr>
      <vt:lpstr>Procedure  </vt:lpstr>
      <vt:lpstr>Procedure</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mohammed</dc:creator>
  <cp:lastModifiedBy>mohammed</cp:lastModifiedBy>
  <cp:revision>53</cp:revision>
  <dcterms:created xsi:type="dcterms:W3CDTF">2015-10-15T07:53:49Z</dcterms:created>
  <dcterms:modified xsi:type="dcterms:W3CDTF">2015-11-11T16:57:31Z</dcterms:modified>
</cp:coreProperties>
</file>